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17" d="100"/>
          <a:sy n="117" d="100"/>
        </p:scale>
        <p:origin x="21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802E2-59AB-4EE9-9CE2-57D6DDD4513D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298D-905C-4BC7-BE52-2886A782AB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2207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802E2-59AB-4EE9-9CE2-57D6DDD4513D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298D-905C-4BC7-BE52-2886A782AB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2164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802E2-59AB-4EE9-9CE2-57D6DDD4513D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298D-905C-4BC7-BE52-2886A782AB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6010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802E2-59AB-4EE9-9CE2-57D6DDD4513D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298D-905C-4BC7-BE52-2886A782AB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934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802E2-59AB-4EE9-9CE2-57D6DDD4513D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298D-905C-4BC7-BE52-2886A782AB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3926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802E2-59AB-4EE9-9CE2-57D6DDD4513D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298D-905C-4BC7-BE52-2886A782AB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687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802E2-59AB-4EE9-9CE2-57D6DDD4513D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298D-905C-4BC7-BE52-2886A782AB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541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802E2-59AB-4EE9-9CE2-57D6DDD4513D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298D-905C-4BC7-BE52-2886A782AB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03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802E2-59AB-4EE9-9CE2-57D6DDD4513D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298D-905C-4BC7-BE52-2886A782AB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559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802E2-59AB-4EE9-9CE2-57D6DDD4513D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298D-905C-4BC7-BE52-2886A782AB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53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802E2-59AB-4EE9-9CE2-57D6DDD4513D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9298D-905C-4BC7-BE52-2886A782AB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52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802E2-59AB-4EE9-9CE2-57D6DDD4513D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59298D-905C-4BC7-BE52-2886A782AB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338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1">
            <a:extLst>
              <a:ext uri="{FF2B5EF4-FFF2-40B4-BE49-F238E27FC236}">
                <a16:creationId xmlns:a16="http://schemas.microsoft.com/office/drawing/2014/main" id="{46566BF4-FB9D-4EC9-AF17-9B7B306E70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0395" y="2201146"/>
            <a:ext cx="3651276" cy="12319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50" b="1">
              <a:latin typeface="Sassoon Penpals" panose="02000400000000000000" pitchFamily="50" charset="0"/>
            </a:endParaRP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796F4C70-B285-4153-ABE7-5AEE83BE4B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17" y="5087464"/>
            <a:ext cx="2544917" cy="171340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u="sng" dirty="0">
                <a:latin typeface="Sassoon Penpals" panose="02000400000000000000" pitchFamily="50" charset="0"/>
                <a:cs typeface="Arial"/>
              </a:rPr>
              <a:t>English</a:t>
            </a:r>
            <a:endParaRPr lang="en-US" altLang="en-US" sz="1400" b="1" u="sng" dirty="0">
              <a:latin typeface="Sassoon Penpals" panose="02000400000000000000" pitchFamily="50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en-US" sz="1400" dirty="0">
                <a:latin typeface="Sassoon Penpals" panose="02000400000000000000" pitchFamily="50" charset="0"/>
                <a:cs typeface="Arial"/>
              </a:rPr>
              <a:t>Our focus story: Lila and the secret of rain and One day on our blue planet.</a:t>
            </a:r>
          </a:p>
          <a:p>
            <a:pPr marL="171450" indent="-171450" algn="ctr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050" dirty="0">
                <a:latin typeface="Sassoon Penpals" panose="02000400000000000000" pitchFamily="50" charset="0"/>
                <a:cs typeface="Arial"/>
              </a:rPr>
              <a:t>Capital letters</a:t>
            </a:r>
          </a:p>
          <a:p>
            <a:pPr marL="171450" indent="-171450" algn="ctr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050" dirty="0">
                <a:latin typeface="Sassoon Penpals" panose="02000400000000000000" pitchFamily="50" charset="0"/>
                <a:cs typeface="Arial"/>
              </a:rPr>
              <a:t>Full stops</a:t>
            </a:r>
          </a:p>
          <a:p>
            <a:pPr marL="171450" indent="-171450" algn="ctr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050" dirty="0">
                <a:latin typeface="Sassoon Penpals" panose="02000400000000000000" pitchFamily="50" charset="0"/>
                <a:cs typeface="Arial"/>
              </a:rPr>
              <a:t>Finger spaces</a:t>
            </a:r>
          </a:p>
          <a:p>
            <a:pPr marL="171450" indent="-171450" algn="ctr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050" dirty="0">
                <a:latin typeface="Sassoon Penpals" panose="02000400000000000000" pitchFamily="50" charset="0"/>
                <a:cs typeface="Arial"/>
              </a:rPr>
              <a:t>Story writing and planning</a:t>
            </a:r>
          </a:p>
          <a:p>
            <a:pPr marL="171450" indent="-171450" algn="ctr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050" dirty="0">
                <a:latin typeface="Sassoon Penpals" panose="02000400000000000000" pitchFamily="50" charset="0"/>
                <a:cs typeface="Arial"/>
              </a:rPr>
              <a:t>Adjectives</a:t>
            </a:r>
          </a:p>
          <a:p>
            <a:pPr marL="171450" indent="-171450" algn="ctr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050" dirty="0" err="1">
                <a:latin typeface="Sassoon Penpals" panose="02000400000000000000" pitchFamily="50" charset="0"/>
                <a:cs typeface="Arial"/>
              </a:rPr>
              <a:t>SPaG</a:t>
            </a:r>
            <a:endParaRPr lang="en-US" altLang="en-US" sz="1050" dirty="0">
              <a:latin typeface="Sassoon Penpals" panose="02000400000000000000" pitchFamily="50" charset="0"/>
              <a:cs typeface="Arial"/>
            </a:endParaRPr>
          </a:p>
          <a:p>
            <a:pPr marL="171450" indent="-171450" algn="ctr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1050" b="1" dirty="0">
              <a:latin typeface="Sassoon Penpals" panose="02000400000000000000" pitchFamily="50" charset="0"/>
              <a:cs typeface="Arial"/>
            </a:endParaRPr>
          </a:p>
          <a:p>
            <a:pPr marL="171450" indent="-171450" algn="ctr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1050" b="1" dirty="0">
              <a:latin typeface="Sassoon Penpals" panose="02000400000000000000" pitchFamily="50" charset="0"/>
              <a:cs typeface="Arial"/>
            </a:endParaRPr>
          </a:p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altLang="en-US" sz="1050" b="1" dirty="0">
              <a:latin typeface="Sassoon Penpals" panose="02000400000000000000" pitchFamily="50" charset="0"/>
              <a:cs typeface="Arial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050" b="1" u="sng" dirty="0">
              <a:latin typeface="Sassoon Penpals" panose="02000400000000000000" pitchFamily="50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050" b="1" dirty="0">
              <a:latin typeface="Sassoon Penpals" panose="02000400000000000000" pitchFamily="50" charset="0"/>
            </a:endParaRP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8E456B6C-3809-466F-B0BF-CC1CDF95A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7467" y="4213203"/>
            <a:ext cx="2552701" cy="171340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b="1" u="sng" dirty="0" err="1">
                <a:latin typeface="Sassoon Penpals" panose="02000400000000000000" pitchFamily="50" charset="0"/>
                <a:cs typeface="Arial" panose="020B0604020202020204" pitchFamily="34" charset="0"/>
              </a:rPr>
              <a:t>Maths</a:t>
            </a:r>
            <a:endParaRPr lang="en-US" altLang="en-US" sz="1400" b="1" u="sng" dirty="0">
              <a:latin typeface="Sassoon Penpals" panose="02000400000000000000" pitchFamily="50" charset="0"/>
              <a:cs typeface="Arial" panose="020B0604020202020204" pitchFamily="34" charset="0"/>
            </a:endParaRPr>
          </a:p>
          <a:p>
            <a:pPr algn="ctr"/>
            <a:endParaRPr lang="en-US" altLang="en-US" sz="1050" b="1" u="sng" dirty="0">
              <a:latin typeface="Sassoon Penpals" panose="02000400000000000000" pitchFamily="50" charset="0"/>
              <a:cs typeface="Arial" panose="020B0604020202020204" pitchFamily="34" charset="0"/>
            </a:endParaRPr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4CB744B4-C4EB-465A-AA90-E934E900E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5021" y="178986"/>
            <a:ext cx="2946359" cy="187219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050" b="1" u="sng" dirty="0">
              <a:latin typeface="Sassoon Penpals" panose="02000400000000000000" pitchFamily="50" charset="0"/>
              <a:cs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u="sng" dirty="0">
                <a:latin typeface="Sassoon Penpals" panose="02000400000000000000" pitchFamily="50" charset="0"/>
                <a:cs typeface="Arial" panose="020B0604020202020204" pitchFamily="34" charset="0"/>
              </a:rPr>
              <a:t>Geography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100" kern="100" dirty="0">
                <a:effectLst/>
                <a:latin typeface="Sassoon Penpals" panose="02000400000000000000" pitchFamily="50" charset="0"/>
                <a:ea typeface="Times New Roman" panose="02020603050405020304" pitchFamily="18" charset="0"/>
              </a:rPr>
              <a:t>Physical and human features of countries within the UK </a:t>
            </a:r>
            <a:endParaRPr lang="en-GB" sz="1100" dirty="0">
              <a:effectLst/>
              <a:latin typeface="Sassoon Penpals" panose="02000400000000000000" pitchFamily="50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100" kern="100" dirty="0">
                <a:effectLst/>
                <a:latin typeface="Sassoon Penpals" panose="02000400000000000000" pitchFamily="50" charset="0"/>
                <a:ea typeface="Times New Roman" panose="02020603050405020304" pitchFamily="18" charset="0"/>
              </a:rPr>
              <a:t>UK climate – weather across the year </a:t>
            </a:r>
            <a:endParaRPr lang="en-GB" sz="1100" dirty="0">
              <a:effectLst/>
              <a:latin typeface="Sassoon Penpals" panose="02000400000000000000" pitchFamily="50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100" dirty="0">
                <a:effectLst/>
                <a:latin typeface="Sassoon Penpals" panose="02000400000000000000" pitchFamily="50" charset="0"/>
                <a:ea typeface="Times New Roman" panose="02020603050405020304" pitchFamily="18" charset="0"/>
              </a:rPr>
              <a:t>E</a:t>
            </a:r>
            <a:r>
              <a:rPr lang="en-GB" sz="1100" kern="100" dirty="0">
                <a:effectLst/>
                <a:latin typeface="Sassoon Penpals" panose="02000400000000000000" pitchFamily="50" charset="0"/>
                <a:ea typeface="Times New Roman" panose="02020603050405020304" pitchFamily="18" charset="0"/>
              </a:rPr>
              <a:t>xploring world climate zones </a:t>
            </a:r>
            <a:endParaRPr lang="en-GB" sz="1100" dirty="0">
              <a:effectLst/>
              <a:latin typeface="Sassoon Penpals" panose="02000400000000000000" pitchFamily="50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100" kern="100" dirty="0">
                <a:effectLst/>
                <a:latin typeface="Sassoon Penpals" panose="02000400000000000000" pitchFamily="50" charset="0"/>
                <a:ea typeface="Times New Roman" panose="02020603050405020304" pitchFamily="18" charset="0"/>
              </a:rPr>
              <a:t>Country study: locating, mapping, human and physical features and exploring life in rural Kenya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100" dirty="0">
                <a:effectLst/>
                <a:latin typeface="Sassoon Penpals" panose="02000400000000000000" pitchFamily="50" charset="0"/>
                <a:ea typeface="Times New Roman" panose="02020603050405020304" pitchFamily="18" charset="0"/>
              </a:rPr>
              <a:t>C</a:t>
            </a:r>
            <a:r>
              <a:rPr lang="en-GB" sz="1100" kern="100" dirty="0">
                <a:effectLst/>
                <a:latin typeface="Sassoon Penpals" panose="02000400000000000000" pitchFamily="50" charset="0"/>
                <a:ea typeface="Times New Roman" panose="02020603050405020304" pitchFamily="18" charset="0"/>
              </a:rPr>
              <a:t>ompare physical and human features of Gloucestershire and Kenya</a:t>
            </a:r>
            <a:endParaRPr lang="en-US" altLang="en-US" sz="1100" u="sng" dirty="0">
              <a:latin typeface="Sassoon Penpals" panose="02000400000000000000" pitchFamily="50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050" b="1" dirty="0">
              <a:latin typeface="Sassoon Penpals" panose="02000400000000000000" pitchFamily="50" charset="0"/>
            </a:endParaRPr>
          </a:p>
        </p:txBody>
      </p:sp>
      <p:sp>
        <p:nvSpPr>
          <p:cNvPr id="8" name="Text Box 12">
            <a:extLst>
              <a:ext uri="{FF2B5EF4-FFF2-40B4-BE49-F238E27FC236}">
                <a16:creationId xmlns:a16="http://schemas.microsoft.com/office/drawing/2014/main" id="{D8CCB30D-E850-49C6-8914-A3B36E7F8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9481" y="2295015"/>
            <a:ext cx="1952625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latin typeface="Sassoon Penpals" panose="02000400000000000000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  Year One</a:t>
            </a:r>
            <a:endParaRPr lang="en-US" altLang="en-US" sz="2400" b="1" dirty="0">
              <a:latin typeface="Sassoon Penpals" panose="02000400000000000000" pitchFamily="50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latin typeface="Sassoon Penpals" panose="02000400000000000000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Terms 5 and 6 2025</a:t>
            </a:r>
            <a:endParaRPr lang="en-US" altLang="en-US" sz="2400" b="1" dirty="0">
              <a:latin typeface="Sassoon Penpals" panose="02000400000000000000" pitchFamily="50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050" b="1" dirty="0">
              <a:latin typeface="Sassoon Penpals" panose="02000400000000000000" pitchFamily="50" charset="0"/>
            </a:endParaRPr>
          </a:p>
        </p:txBody>
      </p:sp>
      <p:sp>
        <p:nvSpPr>
          <p:cNvPr id="9" name="Text Box 14">
            <a:extLst>
              <a:ext uri="{FF2B5EF4-FFF2-40B4-BE49-F238E27FC236}">
                <a16:creationId xmlns:a16="http://schemas.microsoft.com/office/drawing/2014/main" id="{4FA67C91-6793-418C-A739-837AD76DA5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74" y="200972"/>
            <a:ext cx="2946359" cy="361565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u="sng" dirty="0">
                <a:solidFill>
                  <a:srgbClr val="000000"/>
                </a:solidFill>
                <a:latin typeface="Sassoon Penpals" panose="02000400000000000000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Science</a:t>
            </a:r>
          </a:p>
          <a:p>
            <a:pPr>
              <a:lnSpc>
                <a:spcPct val="115000"/>
              </a:lnSpc>
              <a:spcAft>
                <a:spcPts val="375"/>
              </a:spcAft>
            </a:pPr>
            <a:r>
              <a:rPr lang="en-GB" sz="1200" b="1" dirty="0">
                <a:solidFill>
                  <a:srgbClr val="0B0C0C"/>
                </a:solidFill>
                <a:effectLst/>
                <a:latin typeface="Sassoon Penpals" panose="02000400000000000000" pitchFamily="50" charset="0"/>
                <a:ea typeface="Times New Roman" panose="02020603050405020304" pitchFamily="18" charset="0"/>
                <a:cs typeface="Calibri" panose="020F0502020204030204" pitchFamily="34" charset="0"/>
              </a:rPr>
              <a:t>Plants</a:t>
            </a:r>
            <a:endParaRPr lang="en-GB" sz="1200" b="1" dirty="0">
              <a:effectLst/>
              <a:latin typeface="Sassoon Penpals" panose="020004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5560">
              <a:lnSpc>
                <a:spcPct val="115000"/>
              </a:lnSpc>
              <a:spcAft>
                <a:spcPts val="375"/>
              </a:spcAft>
            </a:pPr>
            <a:r>
              <a:rPr lang="en-GB" sz="1200" dirty="0">
                <a:solidFill>
                  <a:srgbClr val="0B0C0C"/>
                </a:solidFill>
                <a:effectLst/>
                <a:latin typeface="Sassoon Penpals" panose="02000400000000000000" pitchFamily="50" charset="0"/>
                <a:ea typeface="Times New Roman" panose="02020603050405020304" pitchFamily="18" charset="0"/>
                <a:cs typeface="Calibri" panose="020F0502020204030204" pitchFamily="34" charset="0"/>
              </a:rPr>
              <a:t>- identify and describe the basic structure of a variety of common flowering plants and observing seeds</a:t>
            </a:r>
            <a:endParaRPr lang="en-GB" sz="1200" dirty="0">
              <a:effectLst/>
              <a:latin typeface="Sassoon Penpals" panose="020004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1115">
              <a:lnSpc>
                <a:spcPct val="115000"/>
              </a:lnSpc>
              <a:spcAft>
                <a:spcPts val="375"/>
              </a:spcAft>
            </a:pPr>
            <a:r>
              <a:rPr lang="en-GB" sz="1200" b="1" dirty="0">
                <a:solidFill>
                  <a:srgbClr val="000000"/>
                </a:solidFill>
                <a:effectLst/>
                <a:latin typeface="Sassoon Penpals" panose="020004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Materials</a:t>
            </a:r>
            <a:endParaRPr lang="en-GB" sz="1200" dirty="0">
              <a:effectLst/>
              <a:latin typeface="Sassoon Penpals" panose="020004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">
              <a:lnSpc>
                <a:spcPct val="115000"/>
              </a:lnSpc>
              <a:spcAft>
                <a:spcPts val="375"/>
              </a:spcAft>
            </a:pPr>
            <a:r>
              <a:rPr lang="en-GB" sz="1200" dirty="0">
                <a:solidFill>
                  <a:srgbClr val="0B0C0C"/>
                </a:solidFill>
                <a:effectLst/>
                <a:latin typeface="Sassoon Penpals" panose="02000400000000000000" pitchFamily="50" charset="0"/>
                <a:ea typeface="Times New Roman" panose="02020603050405020304" pitchFamily="18" charset="0"/>
                <a:cs typeface="Calibri" panose="020F0502020204030204" pitchFamily="34" charset="0"/>
              </a:rPr>
              <a:t>- Compare a variety of everyday materials based on their physical properties</a:t>
            </a:r>
            <a:endParaRPr lang="en-GB" sz="1200" dirty="0">
              <a:effectLst/>
              <a:latin typeface="Sassoon Penpals" panose="020004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375"/>
              </a:spcAft>
            </a:pPr>
            <a:r>
              <a:rPr lang="en-GB" sz="1200" b="1" dirty="0">
                <a:solidFill>
                  <a:srgbClr val="0B0C0C"/>
                </a:solidFill>
                <a:effectLst/>
                <a:latin typeface="Sassoon Penpals" panose="02000400000000000000" pitchFamily="50" charset="0"/>
                <a:ea typeface="Times New Roman" panose="02020603050405020304" pitchFamily="18" charset="0"/>
                <a:cs typeface="Calibri" panose="020F0502020204030204" pitchFamily="34" charset="0"/>
              </a:rPr>
              <a:t>Animals</a:t>
            </a:r>
            <a:endParaRPr lang="en-GB" sz="1200" b="1" dirty="0">
              <a:effectLst/>
              <a:latin typeface="Sassoon Penpals" panose="020004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375"/>
              </a:spcAft>
            </a:pPr>
            <a:r>
              <a:rPr lang="en-GB" sz="1200" dirty="0">
                <a:solidFill>
                  <a:srgbClr val="0B0C0C"/>
                </a:solidFill>
                <a:effectLst/>
                <a:latin typeface="Sassoon Penpals" panose="02000400000000000000" pitchFamily="50" charset="0"/>
                <a:ea typeface="Times New Roman" panose="02020603050405020304" pitchFamily="18" charset="0"/>
                <a:cs typeface="Calibri" panose="020F0502020204030204" pitchFamily="34" charset="0"/>
              </a:rPr>
              <a:t>- identify and name a variety of common animals that are carnivores, herbivores and omnivores</a:t>
            </a:r>
            <a:endParaRPr lang="en-GB" sz="1200" dirty="0">
              <a:effectLst/>
              <a:latin typeface="Sassoon Penpals" panose="020004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200" b="1" dirty="0">
                <a:effectLst/>
                <a:latin typeface="Sassoon Penpals" panose="020004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Seasonal changes </a:t>
            </a:r>
            <a:endParaRPr lang="en-GB" sz="1200" b="1" dirty="0">
              <a:effectLst/>
              <a:latin typeface="Sassoon Penpals" panose="020004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200" dirty="0">
                <a:solidFill>
                  <a:srgbClr val="000000"/>
                </a:solidFill>
                <a:effectLst/>
                <a:latin typeface="Sassoon Penpals" panose="020004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- Observe changes across the 4 seasons.</a:t>
            </a:r>
            <a:endParaRPr lang="en-GB" sz="1200" dirty="0">
              <a:effectLst/>
              <a:latin typeface="Sassoon Penpals" panose="020004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200" dirty="0">
                <a:solidFill>
                  <a:srgbClr val="000000"/>
                </a:solidFill>
                <a:effectLst/>
                <a:latin typeface="Sassoon Penpals" panose="020004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- Observe and describe weather associated with the seasons and how day length varies.</a:t>
            </a:r>
            <a:endParaRPr lang="en-GB" sz="1200" dirty="0">
              <a:effectLst/>
              <a:latin typeface="Sassoon Penpals" panose="020004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100" b="1" u="sng" dirty="0">
              <a:highlight>
                <a:srgbClr val="FFFF00"/>
              </a:highlight>
              <a:latin typeface="Sassoon Penpals" panose="02000400000000000000" pitchFamily="50" charset="0"/>
              <a:ea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050" b="1" dirty="0">
              <a:latin typeface="Sassoon Penpals" panose="02000400000000000000" pitchFamily="50" charset="0"/>
            </a:endParaRP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F46291C0-A5C0-42ED-8716-AAB5EC8403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8620" y="5720945"/>
            <a:ext cx="4158860" cy="9731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336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336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336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336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336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36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36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36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36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b="1" u="sng" dirty="0">
                <a:latin typeface="Sassoon Penpals" panose="02000400000000000000" pitchFamily="50" charset="0"/>
                <a:cs typeface="Arial" panose="020B0604020202020204" pitchFamily="34" charset="0"/>
              </a:rPr>
              <a:t>Art and Design</a:t>
            </a:r>
          </a:p>
          <a:p>
            <a:pPr algn="ctr"/>
            <a:r>
              <a:rPr lang="en-US" altLang="en-US" sz="1400" dirty="0">
                <a:latin typeface="Sassoon Penpals" panose="02000400000000000000" pitchFamily="50" charset="0"/>
                <a:cs typeface="Arial"/>
              </a:rPr>
              <a:t>Our focus artist: </a:t>
            </a:r>
            <a:r>
              <a:rPr lang="en-US" altLang="en-US" sz="1400" dirty="0">
                <a:latin typeface="Sassoon Penpals" panose="02000400000000000000" pitchFamily="50" charset="0"/>
                <a:cs typeface="Arial" panose="020B0604020202020204" pitchFamily="34" charset="0"/>
              </a:rPr>
              <a:t>Edward </a:t>
            </a:r>
            <a:r>
              <a:rPr lang="en-US" altLang="en-US" sz="1400" dirty="0" err="1">
                <a:latin typeface="Sassoon Penpals" panose="02000400000000000000" pitchFamily="50" charset="0"/>
                <a:cs typeface="Arial" panose="020B0604020202020204" pitchFamily="34" charset="0"/>
              </a:rPr>
              <a:t>Tinga</a:t>
            </a:r>
            <a:endParaRPr lang="en-US" altLang="en-US" sz="1400" dirty="0">
              <a:latin typeface="Sassoon Penpals" panose="02000400000000000000" pitchFamily="50" charset="0"/>
              <a:cs typeface="Arial" panose="020B0604020202020204" pitchFamily="34" charset="0"/>
            </a:endParaRPr>
          </a:p>
          <a:p>
            <a:r>
              <a:rPr lang="en-US" altLang="en-US" sz="1400" dirty="0">
                <a:latin typeface="Sassoon Penpals" panose="02000400000000000000" pitchFamily="50" charset="0"/>
                <a:cs typeface="Arial" panose="020B0604020202020204" pitchFamily="34" charset="0"/>
              </a:rPr>
              <a:t>We will be printing and creating safari patterns using Edward as an inspiration.</a:t>
            </a:r>
            <a:endParaRPr lang="en-US" altLang="en-US" sz="1400" dirty="0">
              <a:latin typeface="Sassoon Penpals" panose="02000400000000000000" pitchFamily="50" charset="0"/>
            </a:endParaRPr>
          </a:p>
        </p:txBody>
      </p:sp>
      <p:sp>
        <p:nvSpPr>
          <p:cNvPr id="11" name="Text Box 16">
            <a:extLst>
              <a:ext uri="{FF2B5EF4-FFF2-40B4-BE49-F238E27FC236}">
                <a16:creationId xmlns:a16="http://schemas.microsoft.com/office/drawing/2014/main" id="{FCB75495-1057-491C-B240-8A5AE66021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5093" y="2351677"/>
            <a:ext cx="2552701" cy="8030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u="sng" dirty="0">
                <a:latin typeface="Sassoon Penpals" panose="02000400000000000000" pitchFamily="50" charset="0"/>
                <a:ea typeface="Times New Roman" panose="02020603050405020304" pitchFamily="18" charset="0"/>
              </a:rPr>
              <a:t>Computing</a:t>
            </a:r>
          </a:p>
          <a:p>
            <a:pPr marL="285750" indent="-285750"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200" dirty="0">
                <a:latin typeface="Sassoon Penpals" panose="02000400000000000000" pitchFamily="50" charset="0"/>
                <a:ea typeface="Times New Roman" panose="02020603050405020304" pitchFamily="18" charset="0"/>
              </a:rPr>
              <a:t>Creating media - digital writing</a:t>
            </a:r>
          </a:p>
          <a:p>
            <a:pPr marL="285750" indent="-285750"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200" dirty="0">
                <a:latin typeface="Sassoon Penpals" panose="02000400000000000000" pitchFamily="50" charset="0"/>
                <a:ea typeface="Times New Roman" panose="02020603050405020304" pitchFamily="18" charset="0"/>
              </a:rPr>
              <a:t>Programming B - programming animations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b="1" u="sng" dirty="0">
              <a:latin typeface="Sassoon Penpals" panose="02000400000000000000" pitchFamily="50" charset="0"/>
              <a:ea typeface="Times New Roman" panose="02020603050405020304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u="sng" dirty="0">
                <a:latin typeface="Sassoon Penpals" panose="02000400000000000000" pitchFamily="50" charset="0"/>
                <a:ea typeface="Times New Roman" panose="02020603050405020304" pitchFamily="18" charset="0"/>
              </a:rPr>
              <a:t>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b="1" dirty="0">
              <a:latin typeface="Sassoon Penpals" panose="02000400000000000000" pitchFamily="50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b="1" dirty="0">
              <a:latin typeface="Sassoon Penpals" panose="02000400000000000000" pitchFamily="50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b="1" dirty="0">
              <a:latin typeface="Sassoon Penpals" panose="02000400000000000000" pitchFamily="50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b="1" u="sng" dirty="0">
              <a:latin typeface="Sassoon Penpals" panose="02000400000000000000" pitchFamily="50" charset="0"/>
              <a:ea typeface="Times New Roman" panose="02020603050405020304" pitchFamily="18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200" dirty="0">
                <a:latin typeface="Sassoon Penpals" panose="02000400000000000000" pitchFamily="50" charset="0"/>
              </a:rPr>
              <a:t>Fractions: looking at ½, 1/4and 1/3 amounts.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200" dirty="0">
                <a:latin typeface="Sassoon Penpals" panose="02000400000000000000" pitchFamily="50" charset="0"/>
              </a:rPr>
              <a:t>Positions: looking at turning a quarter and half a turn.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200" dirty="0">
                <a:latin typeface="Sassoon Penpals" panose="02000400000000000000" pitchFamily="50" charset="0"/>
              </a:rPr>
              <a:t>Adding and subtracting.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200" dirty="0">
                <a:latin typeface="Sassoon Penpals" panose="02000400000000000000" pitchFamily="50" charset="0"/>
              </a:rPr>
              <a:t>Recognizing money values.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200" dirty="0">
                <a:latin typeface="Sassoon Penpals" panose="02000400000000000000" pitchFamily="50" charset="0"/>
              </a:rPr>
              <a:t>Counting in equal steps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1400" b="1" dirty="0">
              <a:latin typeface="Sassoon Penpals" panose="02000400000000000000" pitchFamily="50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050" b="1" dirty="0">
              <a:latin typeface="Sassoon Penpals" panose="02000400000000000000" pitchFamily="50" charset="0"/>
            </a:endParaRPr>
          </a:p>
        </p:txBody>
      </p:sp>
      <p:sp>
        <p:nvSpPr>
          <p:cNvPr id="12" name="Text Box 2">
            <a:extLst>
              <a:ext uri="{FF2B5EF4-FFF2-40B4-BE49-F238E27FC236}">
                <a16:creationId xmlns:a16="http://schemas.microsoft.com/office/drawing/2014/main" id="{2F0DA656-16EC-499B-A77C-9D5B2C94E0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6913" y="3583013"/>
            <a:ext cx="1792605" cy="155238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336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336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336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336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336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36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36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36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36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b="1" u="sng" dirty="0">
                <a:latin typeface="Sassoon Penpals" panose="02000400000000000000" pitchFamily="50" charset="0"/>
                <a:cs typeface="Arial" panose="020B0604020202020204" pitchFamily="34" charset="0"/>
              </a:rPr>
              <a:t>Music</a:t>
            </a:r>
            <a:endParaRPr lang="en-US" altLang="en-US" sz="1400" b="1" u="sng" dirty="0">
              <a:latin typeface="Sassoon Penpals" panose="02000400000000000000" pitchFamily="50" charset="0"/>
            </a:endParaRPr>
          </a:p>
          <a:p>
            <a:pPr>
              <a:buFontTx/>
              <a:buChar char="•"/>
            </a:pPr>
            <a:r>
              <a:rPr lang="en-US" altLang="en-US" sz="1200" dirty="0">
                <a:solidFill>
                  <a:srgbClr val="333333"/>
                </a:solidFill>
                <a:latin typeface="Sassoon Penpals" panose="02000400000000000000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Pulse</a:t>
            </a:r>
            <a:endParaRPr lang="en-US" altLang="en-US" sz="1200" dirty="0">
              <a:latin typeface="Sassoon Penpals" panose="02000400000000000000" pitchFamily="50" charset="0"/>
            </a:endParaRPr>
          </a:p>
          <a:p>
            <a:pPr>
              <a:buFontTx/>
              <a:buChar char="•"/>
            </a:pPr>
            <a:r>
              <a:rPr lang="en-US" altLang="en-US" sz="1200" dirty="0">
                <a:solidFill>
                  <a:srgbClr val="333333"/>
                </a:solidFill>
                <a:latin typeface="Sassoon Penpals" panose="02000400000000000000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Rhythm</a:t>
            </a:r>
            <a:endParaRPr lang="en-US" altLang="en-US" sz="1200" dirty="0">
              <a:latin typeface="Sassoon Penpals" panose="02000400000000000000" pitchFamily="50" charset="0"/>
            </a:endParaRPr>
          </a:p>
          <a:p>
            <a:pPr>
              <a:buFontTx/>
              <a:buChar char="•"/>
            </a:pPr>
            <a:r>
              <a:rPr lang="en-US" altLang="en-US" sz="1200" dirty="0">
                <a:solidFill>
                  <a:srgbClr val="333333"/>
                </a:solidFill>
                <a:latin typeface="Sassoon Penpals" panose="02000400000000000000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Voice as an instrument</a:t>
            </a:r>
            <a:endParaRPr lang="en-US" altLang="en-US" sz="1200" dirty="0">
              <a:latin typeface="Sassoon Penpals" panose="02000400000000000000" pitchFamily="50" charset="0"/>
            </a:endParaRPr>
          </a:p>
          <a:p>
            <a:pPr>
              <a:buFontTx/>
              <a:buChar char="•"/>
            </a:pPr>
            <a:r>
              <a:rPr lang="en-US" altLang="en-US" sz="1200" dirty="0">
                <a:solidFill>
                  <a:srgbClr val="333333"/>
                </a:solidFill>
                <a:latin typeface="Sassoon Penpals" panose="02000400000000000000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Composition</a:t>
            </a:r>
            <a:endParaRPr lang="en-US" altLang="en-US" sz="1200" dirty="0">
              <a:latin typeface="Sassoon Penpals" panose="02000400000000000000" pitchFamily="50" charset="0"/>
            </a:endParaRPr>
          </a:p>
          <a:p>
            <a:pPr>
              <a:buFontTx/>
              <a:buChar char="•"/>
            </a:pPr>
            <a:r>
              <a:rPr lang="en-US" altLang="en-US" sz="1200" dirty="0">
                <a:solidFill>
                  <a:srgbClr val="333333"/>
                </a:solidFill>
                <a:latin typeface="Sassoon Penpals" panose="02000400000000000000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Playing as an ensemble </a:t>
            </a:r>
            <a:endParaRPr lang="en-US" altLang="en-US" sz="1200" dirty="0">
              <a:latin typeface="Sassoon Penpals" panose="02000400000000000000" pitchFamily="50" charset="0"/>
            </a:endParaRP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EF6129C2-3E17-4CB6-9EC4-AF8F32A9CB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8404" y="3499461"/>
            <a:ext cx="1790542" cy="205246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u="sng" dirty="0">
                <a:latin typeface="Sassoon Penpals" panose="02000400000000000000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R.E.</a:t>
            </a:r>
          </a:p>
          <a:p>
            <a:pPr marL="171450" indent="-171450"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en-US" sz="1200" dirty="0">
                <a:latin typeface="Sassoon Penpals" panose="02000400000000000000" pitchFamily="50" charset="0"/>
                <a:cs typeface="Arial" panose="020B0604020202020204" pitchFamily="34" charset="0"/>
              </a:rPr>
              <a:t>Who do Christians say made the world – Creation</a:t>
            </a:r>
          </a:p>
          <a:p>
            <a:pPr marL="171450" indent="-171450"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en-US" sz="1200" dirty="0">
                <a:latin typeface="Sassoon Penpals" panose="02000400000000000000" pitchFamily="50" charset="0"/>
                <a:cs typeface="Arial" panose="020B0604020202020204" pitchFamily="34" charset="0"/>
              </a:rPr>
              <a:t>How should we care for others and the world and why does it matter?</a:t>
            </a:r>
            <a:endParaRPr lang="en-US" altLang="en-US" sz="1200" dirty="0">
              <a:latin typeface="Sassoon Penpals" panose="02000400000000000000" pitchFamily="50" charset="0"/>
              <a:cs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Sassoon Penpals" panose="02000400000000000000" pitchFamily="50" charset="0"/>
                <a:cs typeface="Arial" panose="020B0604020202020204" pitchFamily="34" charset="0"/>
              </a:rPr>
              <a:t>.</a:t>
            </a:r>
            <a:endParaRPr lang="en-US" altLang="en-US" sz="1200" dirty="0">
              <a:latin typeface="Sassoon Penpals" panose="02000400000000000000" pitchFamily="50" charset="0"/>
            </a:endParaRPr>
          </a:p>
        </p:txBody>
      </p:sp>
      <p:sp>
        <p:nvSpPr>
          <p:cNvPr id="14" name="Text Box 5">
            <a:extLst>
              <a:ext uri="{FF2B5EF4-FFF2-40B4-BE49-F238E27FC236}">
                <a16:creationId xmlns:a16="http://schemas.microsoft.com/office/drawing/2014/main" id="{B16FC599-E6F5-44F3-BFF7-0BC227F3B0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42" y="3993937"/>
            <a:ext cx="2736882" cy="9731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b="1" u="sng" dirty="0">
                <a:latin typeface="Sassoon Penpals" panose="02000400000000000000" pitchFamily="50" charset="0"/>
                <a:cs typeface="Arial" panose="020B0604020202020204" pitchFamily="34" charset="0"/>
              </a:rPr>
              <a:t>History</a:t>
            </a:r>
            <a:endParaRPr lang="en-US" altLang="en-US" sz="1400" dirty="0">
              <a:latin typeface="Sassoon Penpals" panose="02000400000000000000" pitchFamily="50" charset="0"/>
              <a:cs typeface="Arial" panose="020B0604020202020204" pitchFamily="34" charset="0"/>
            </a:endParaRPr>
          </a:p>
          <a:p>
            <a:r>
              <a:rPr lang="en-US" altLang="en-US" sz="1200" dirty="0">
                <a:latin typeface="Sassoon Penpals" panose="02000400000000000000" pitchFamily="50" charset="0"/>
                <a:cs typeface="Arial" panose="020B0604020202020204" pitchFamily="34" charset="0"/>
              </a:rPr>
              <a:t>In History we will be looking at the First World War and some of the key events that happened. </a:t>
            </a:r>
          </a:p>
          <a:p>
            <a:pPr algn="ctr"/>
            <a:endParaRPr lang="en-US" altLang="en-US" sz="1400" dirty="0">
              <a:latin typeface="Sassoon Penpals" panose="02000400000000000000" pitchFamily="50" charset="0"/>
              <a:cs typeface="Arial" panose="020B0604020202020204" pitchFamily="34" charset="0"/>
            </a:endParaRPr>
          </a:p>
          <a:p>
            <a:pPr algn="ctr"/>
            <a:r>
              <a:rPr lang="en-US" altLang="en-US" sz="1400" dirty="0">
                <a:latin typeface="Sassoon Penpals" panose="02000400000000000000" pitchFamily="50" charset="0"/>
                <a:cs typeface="Arial" panose="020B0604020202020204" pitchFamily="34" charset="0"/>
              </a:rPr>
              <a:t> </a:t>
            </a:r>
          </a:p>
          <a:p>
            <a:endParaRPr lang="en-US" altLang="en-US" sz="1050" b="1" dirty="0">
              <a:latin typeface="Sassoon Penpals" panose="02000400000000000000" pitchFamily="50" charset="0"/>
            </a:endParaRPr>
          </a:p>
        </p:txBody>
      </p:sp>
      <p:sp>
        <p:nvSpPr>
          <p:cNvPr id="15" name="Text Box 15">
            <a:extLst>
              <a:ext uri="{FF2B5EF4-FFF2-40B4-BE49-F238E27FC236}">
                <a16:creationId xmlns:a16="http://schemas.microsoft.com/office/drawing/2014/main" id="{B5C57D20-C97B-4E72-8AC3-97425EA66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0855" y="3223996"/>
            <a:ext cx="2586939" cy="9199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u="sng" dirty="0">
                <a:latin typeface="Sassoon Penpals" panose="02000400000000000000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P.E</a:t>
            </a:r>
            <a:endParaRPr lang="en-US" altLang="en-US" sz="1400" b="1" dirty="0">
              <a:latin typeface="Sassoon Penpals" panose="02000400000000000000" pitchFamily="50" charset="0"/>
              <a:ea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1200" dirty="0">
                <a:latin typeface="Sassoon Penpals" panose="02000400000000000000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Heron Active 15</a:t>
            </a:r>
            <a:endParaRPr lang="en-US" altLang="en-US" sz="1200" dirty="0">
              <a:latin typeface="Sassoon Penpals" panose="02000400000000000000" pitchFamily="50" charset="0"/>
              <a:ea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1200" dirty="0">
                <a:latin typeface="Sassoon Penpals" panose="02000400000000000000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Outdoor and Indoor ball skills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1200" dirty="0">
                <a:latin typeface="Sassoon Penpals" panose="02000400000000000000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Sports day practice</a:t>
            </a:r>
            <a:endParaRPr lang="en-US" altLang="en-US" sz="1200" dirty="0">
              <a:latin typeface="Sassoon Penpals" panose="02000400000000000000" pitchFamily="50" charset="0"/>
              <a:ea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050" b="1" dirty="0">
              <a:latin typeface="Sassoon Penpals" panose="02000400000000000000" pitchFamily="50" charset="0"/>
            </a:endParaRPr>
          </a:p>
        </p:txBody>
      </p:sp>
      <p:sp>
        <p:nvSpPr>
          <p:cNvPr id="16" name="Text Box 13">
            <a:extLst>
              <a:ext uri="{FF2B5EF4-FFF2-40B4-BE49-F238E27FC236}">
                <a16:creationId xmlns:a16="http://schemas.microsoft.com/office/drawing/2014/main" id="{FA1B6910-4A91-4323-9C19-3DCE44B82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2835" y="187192"/>
            <a:ext cx="3194991" cy="203300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b="1" u="sng" dirty="0">
                <a:latin typeface="Sassoon Penpals" panose="02000400000000000000" pitchFamily="50" charset="0"/>
                <a:ea typeface="Times New Roman" panose="02020603050405020304" pitchFamily="18" charset="0"/>
                <a:cs typeface="Arial" panose="020B0604020202020204" pitchFamily="34" charset="0"/>
              </a:rPr>
              <a:t>Wellbeing- Being my best and growing and changing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200" dirty="0">
                <a:latin typeface="Sassoon Penpals" panose="02000400000000000000" pitchFamily="50" charset="0"/>
                <a:cs typeface="Arial" panose="020B0604020202020204" pitchFamily="34" charset="0"/>
              </a:rPr>
              <a:t>I can eat a rainbow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200" dirty="0">
                <a:latin typeface="Sassoon Penpals" panose="02000400000000000000" pitchFamily="50" charset="0"/>
                <a:cs typeface="Arial" panose="020B0604020202020204" pitchFamily="34" charset="0"/>
              </a:rPr>
              <a:t>Eat well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200" dirty="0">
                <a:latin typeface="Sassoon Penpals" panose="02000400000000000000" pitchFamily="50" charset="0"/>
                <a:cs typeface="Arial" panose="020B0604020202020204" pitchFamily="34" charset="0"/>
              </a:rPr>
              <a:t>Harold’s wash up and brush 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200" dirty="0">
                <a:latin typeface="Sassoon Penpals" panose="02000400000000000000" pitchFamily="50" charset="0"/>
                <a:cs typeface="Arial" panose="020B0604020202020204" pitchFamily="34" charset="0"/>
              </a:rPr>
              <a:t>Catch it! Bin it! Kill it!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200" dirty="0">
                <a:latin typeface="Sassoon Penpals" panose="02000400000000000000" pitchFamily="50" charset="0"/>
                <a:cs typeface="Arial" panose="020B0604020202020204" pitchFamily="34" charset="0"/>
              </a:rPr>
              <a:t>Harold learns to ride his bike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200" dirty="0">
                <a:latin typeface="Sassoon Penpals" panose="02000400000000000000" pitchFamily="50" charset="0"/>
                <a:cs typeface="Arial" panose="020B0604020202020204" pitchFamily="34" charset="0"/>
              </a:rPr>
              <a:t>Pass on the praise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200" dirty="0">
                <a:latin typeface="Sassoon Penpals" panose="02000400000000000000" pitchFamily="50" charset="0"/>
                <a:cs typeface="Arial" panose="020B0604020202020204" pitchFamily="34" charset="0"/>
              </a:rPr>
              <a:t>Healthy 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200" dirty="0">
                <a:latin typeface="Sassoon Penpals" panose="02000400000000000000" pitchFamily="50" charset="0"/>
                <a:cs typeface="Arial" panose="020B0604020202020204" pitchFamily="34" charset="0"/>
              </a:rPr>
              <a:t>Taking care of my body</a:t>
            </a:r>
          </a:p>
          <a:p>
            <a:pPr algn="ctr"/>
            <a:endParaRPr lang="en-US" altLang="en-US" sz="1400" b="1" u="sng" dirty="0">
              <a:latin typeface="Sassoon Penpals" panose="02000400000000000000" pitchFamily="50" charset="0"/>
              <a:cs typeface="Arial" panose="020B0604020202020204" pitchFamily="34" charset="0"/>
            </a:endParaRPr>
          </a:p>
          <a:p>
            <a:pPr algn="ctr"/>
            <a:endParaRPr lang="en-US" altLang="en-US" sz="1400" b="1" u="sng" dirty="0">
              <a:latin typeface="Sassoon Penpals" panose="02000400000000000000" pitchFamily="50" charset="0"/>
              <a:cs typeface="Arial" panose="020B0604020202020204" pitchFamily="34" charset="0"/>
            </a:endParaRPr>
          </a:p>
        </p:txBody>
      </p:sp>
      <p:pic>
        <p:nvPicPr>
          <p:cNvPr id="17" name="Picture 1">
            <a:extLst>
              <a:ext uri="{FF2B5EF4-FFF2-40B4-BE49-F238E27FC236}">
                <a16:creationId xmlns:a16="http://schemas.microsoft.com/office/drawing/2014/main" id="{A99B44EA-5C6E-4A15-8D27-E61E0E661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8452" y="2497266"/>
            <a:ext cx="644510" cy="656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181E99A-73D4-4A7D-B532-EF4DD19D3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80" y="690684"/>
            <a:ext cx="18473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800" b="1">
              <a:latin typeface="Sassoon Penpals" panose="02000400000000000000" pitchFamily="50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800" b="1">
              <a:latin typeface="Sassoon Penpals" panose="02000400000000000000" pitchFamily="50" charset="0"/>
            </a:endParaRPr>
          </a:p>
        </p:txBody>
      </p:sp>
      <p:sp>
        <p:nvSpPr>
          <p:cNvPr id="19" name="Rectangle 19">
            <a:extLst>
              <a:ext uri="{FF2B5EF4-FFF2-40B4-BE49-F238E27FC236}">
                <a16:creationId xmlns:a16="http://schemas.microsoft.com/office/drawing/2014/main" id="{4DA6D494-88B6-484B-B843-737275FE5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80" y="394449"/>
            <a:ext cx="184731" cy="1546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050" b="1">
              <a:latin typeface="Sassoon Penpals" panose="02000400000000000000" pitchFamily="50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en-US" altLang="en-US" sz="2800" b="1">
                <a:latin typeface="Sassoon Penpals" panose="02000400000000000000" pitchFamily="50" charset="0"/>
              </a:rPr>
            </a:br>
            <a:endParaRPr lang="en-US" altLang="en-US" sz="2800" b="1">
              <a:latin typeface="Sassoon Penpals" panose="02000400000000000000" pitchFamily="50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800" b="1">
              <a:latin typeface="Sassoon Penpals" panose="02000400000000000000" pitchFamily="50" charset="0"/>
            </a:endParaRPr>
          </a:p>
        </p:txBody>
      </p:sp>
      <p:sp>
        <p:nvSpPr>
          <p:cNvPr id="20" name="Rectangle 20">
            <a:extLst>
              <a:ext uri="{FF2B5EF4-FFF2-40B4-BE49-F238E27FC236}">
                <a16:creationId xmlns:a16="http://schemas.microsoft.com/office/drawing/2014/main" id="{B00534AF-26BA-4C2D-8E0D-99A725F27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17" y="436905"/>
            <a:ext cx="184731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050" b="1">
              <a:latin typeface="Sassoon Penpals" panose="02000400000000000000" pitchFamily="50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050" b="1">
              <a:latin typeface="Sassoon Penpals" panose="02000400000000000000" pitchFamily="50" charset="0"/>
            </a:endParaRPr>
          </a:p>
        </p:txBody>
      </p:sp>
      <p:sp>
        <p:nvSpPr>
          <p:cNvPr id="21" name="Text Box 7">
            <a:extLst>
              <a:ext uri="{FF2B5EF4-FFF2-40B4-BE49-F238E27FC236}">
                <a16:creationId xmlns:a16="http://schemas.microsoft.com/office/drawing/2014/main" id="{73968DB7-7382-4941-B56F-BD6E519726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5093" y="5995851"/>
            <a:ext cx="2457450" cy="69823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sng" strike="noStrike" cap="none" normalizeH="0" baseline="0" dirty="0">
                <a:ln>
                  <a:noFill/>
                </a:ln>
                <a:effectLst/>
                <a:latin typeface="Sassoon Penpals" panose="02000400000000000000" pitchFamily="50" charset="0"/>
                <a:ea typeface="Times New Roman" panose="02020603050405020304" pitchFamily="18" charset="0"/>
                <a:cs typeface="Arial"/>
              </a:rPr>
              <a:t>D.T.</a:t>
            </a:r>
            <a:endParaRPr lang="en-US" altLang="en-US" sz="1400" b="1" u="sng" dirty="0">
              <a:latin typeface="Sassoon Penpals" panose="02000400000000000000" pitchFamily="50" charset="0"/>
              <a:cs typeface="Arial"/>
            </a:endParaRPr>
          </a:p>
          <a:p>
            <a:pPr marL="171450" marR="0" lvl="0" indent="-1714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1200" dirty="0">
                <a:latin typeface="Sassoon Penpals" panose="02000400000000000000" pitchFamily="50" charset="0"/>
                <a:cs typeface="Arial"/>
              </a:rPr>
              <a:t>We will be making our own safari vehicles using structures and joining skills. </a:t>
            </a:r>
            <a:endParaRPr kumimoji="0" lang="en-US" altLang="en-US" sz="1200" b="1" i="0" u="none" strike="noStrike" cap="none" normalizeH="0" baseline="0" dirty="0">
              <a:ln>
                <a:noFill/>
              </a:ln>
              <a:effectLst/>
              <a:latin typeface="Sassoon Penpals" panose="02000400000000000000" pitchFamily="50" charset="0"/>
              <a:cs typeface="Arial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400" b="1" i="0" u="sng" strike="noStrike" cap="none" normalizeH="0" baseline="0" dirty="0">
              <a:ln>
                <a:noFill/>
              </a:ln>
              <a:effectLst/>
              <a:latin typeface="Sassoon Penpals" panose="02000400000000000000" pitchFamily="50" charset="0"/>
              <a:cs typeface="Arial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050" b="1" dirty="0">
              <a:latin typeface="Sassoon Penpals" panose="02000400000000000000" pitchFamily="50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02A1C2-46A2-43B8-9034-45719C0AD9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6000" y="4770086"/>
            <a:ext cx="745148" cy="634756"/>
          </a:xfrm>
          <a:prstGeom prst="rect">
            <a:avLst/>
          </a:prstGeom>
        </p:spPr>
      </p:pic>
      <p:pic>
        <p:nvPicPr>
          <p:cNvPr id="1026" name="Picture 2" descr="One Day on our Blue Planet: In the ...">
            <a:extLst>
              <a:ext uri="{FF2B5EF4-FFF2-40B4-BE49-F238E27FC236}">
                <a16:creationId xmlns:a16="http://schemas.microsoft.com/office/drawing/2014/main" id="{4565530C-27D8-43F7-8785-38583A3FC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80" y="6352365"/>
            <a:ext cx="496186" cy="445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ingatinga (painting) - Wikipedia">
            <a:extLst>
              <a:ext uri="{FF2B5EF4-FFF2-40B4-BE49-F238E27FC236}">
                <a16:creationId xmlns:a16="http://schemas.microsoft.com/office/drawing/2014/main" id="{6AF6F1D1-7A39-4DAE-9D8C-051442C28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675" y="5375427"/>
            <a:ext cx="906103" cy="691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58 Basic Flowering Plant Structure ...">
            <a:extLst>
              <a:ext uri="{FF2B5EF4-FFF2-40B4-BE49-F238E27FC236}">
                <a16:creationId xmlns:a16="http://schemas.microsoft.com/office/drawing/2014/main" id="{7E90F056-406F-4BF8-934A-A3612B6D10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543" y="742586"/>
            <a:ext cx="744991" cy="744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arold the Giraffe (@lifeedwm) / X">
            <a:extLst>
              <a:ext uri="{FF2B5EF4-FFF2-40B4-BE49-F238E27FC236}">
                <a16:creationId xmlns:a16="http://schemas.microsoft.com/office/drawing/2014/main" id="{87BC34EB-B7D3-42D4-A203-EFF0FB83B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155" y="1148638"/>
            <a:ext cx="792388" cy="79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6589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412b71c-6d8f-469d-9d8a-9a545961647a" xsi:nil="true"/>
    <lcf76f155ced4ddcb4097134ff3c332f xmlns="ac7129f7-c1d6-4e8a-9221-249bf4375585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30540690AFDE4195B9FDA860B53AEF" ma:contentTypeVersion="13" ma:contentTypeDescription="Create a new document." ma:contentTypeScope="" ma:versionID="39efbc9d8a5c0adbdaacc7c786404566">
  <xsd:schema xmlns:xsd="http://www.w3.org/2001/XMLSchema" xmlns:xs="http://www.w3.org/2001/XMLSchema" xmlns:p="http://schemas.microsoft.com/office/2006/metadata/properties" xmlns:ns2="ac7129f7-c1d6-4e8a-9221-249bf4375585" xmlns:ns3="4412b71c-6d8f-469d-9d8a-9a545961647a" targetNamespace="http://schemas.microsoft.com/office/2006/metadata/properties" ma:root="true" ma:fieldsID="918d86500e9a62f1a922721dfee8e8a3" ns2:_="" ns3:_="">
    <xsd:import namespace="ac7129f7-c1d6-4e8a-9221-249bf4375585"/>
    <xsd:import namespace="4412b71c-6d8f-469d-9d8a-9a54596164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7129f7-c1d6-4e8a-9221-249bf43755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0e200f9-5763-4974-9a91-becd2363b7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12b71c-6d8f-469d-9d8a-9a545961647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ea4d2be-7469-484e-8a18-089bfa436b56}" ma:internalName="TaxCatchAll" ma:showField="CatchAllData" ma:web="4412b71c-6d8f-469d-9d8a-9a54596164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B9DDAF9-FFF1-40A4-A91F-F7D210A7A5D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AD71A83-C930-4CA3-A3DE-87E6795CFB6F}">
  <ds:schemaRefs>
    <ds:schemaRef ds:uri="http://schemas.microsoft.com/office/2006/metadata/properties"/>
    <ds:schemaRef ds:uri="http://schemas.microsoft.com/office/infopath/2007/PartnerControls"/>
    <ds:schemaRef ds:uri="4412b71c-6d8f-469d-9d8a-9a545961647a"/>
    <ds:schemaRef ds:uri="ac7129f7-c1d6-4e8a-9221-249bf4375585"/>
  </ds:schemaRefs>
</ds:datastoreItem>
</file>

<file path=customXml/itemProps3.xml><?xml version="1.0" encoding="utf-8"?>
<ds:datastoreItem xmlns:ds="http://schemas.openxmlformats.org/officeDocument/2006/customXml" ds:itemID="{16900EC6-DCD2-4A3A-8298-125851A613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c7129f7-c1d6-4e8a-9221-249bf4375585"/>
    <ds:schemaRef ds:uri="4412b71c-6d8f-469d-9d8a-9a54596164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188</TotalTime>
  <Words>372</Words>
  <Application>Microsoft Office PowerPoint</Application>
  <PresentationFormat>A4 Paper (210x297 mm)</PresentationFormat>
  <Paragraphs>79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Erin.Oldfield</dc:creator>
  <cp:lastModifiedBy>Erin.Oldfield</cp:lastModifiedBy>
  <cp:revision>4</cp:revision>
  <dcterms:created xsi:type="dcterms:W3CDTF">2024-04-25T10:24:20Z</dcterms:created>
  <dcterms:modified xsi:type="dcterms:W3CDTF">2026-10-21T10:25:15Z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0x0101001C30540690AFDE4195B9FDA860B53AEF</vt:lpwstr>
  </property>
</Properties>
</file>